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0" r:id="rId3"/>
    <p:sldId id="257" r:id="rId4"/>
    <p:sldId id="258" r:id="rId5"/>
    <p:sldId id="259" r:id="rId6"/>
    <p:sldId id="265" r:id="rId7"/>
    <p:sldId id="262" r:id="rId8"/>
    <p:sldId id="266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5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0AFA8A5-4853-49D4-A6C9-A797811CDE0B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F345C25-EB8F-4A0E-938E-D99F192C1114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010400" y="980728"/>
            <a:ext cx="1981200" cy="3816424"/>
          </a:xfrm>
        </p:spPr>
        <p:txBody>
          <a:bodyPr>
            <a:normAutofit/>
          </a:bodyPr>
          <a:lstStyle/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Hasan AKAY</a:t>
            </a:r>
          </a:p>
          <a:p>
            <a:endParaRPr lang="tr-TR" dirty="0" smtClean="0"/>
          </a:p>
          <a:p>
            <a:r>
              <a:rPr lang="tr-TR" dirty="0" smtClean="0"/>
              <a:t>İstatistik</a:t>
            </a:r>
          </a:p>
          <a:p>
            <a:endParaRPr lang="tr-TR" dirty="0"/>
          </a:p>
          <a:p>
            <a:r>
              <a:rPr lang="tr-TR" dirty="0" smtClean="0"/>
              <a:t>Yaz Okulu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POPULASYON-ÖRNEKLEME VE VERİLERİN ÖZETLENMESİ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054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96" y="1556792"/>
            <a:ext cx="9029600" cy="4824536"/>
          </a:xfrm>
        </p:spPr>
        <p:txBody>
          <a:bodyPr>
            <a:noAutofit/>
          </a:bodyPr>
          <a:lstStyle/>
          <a:p>
            <a:r>
              <a:rPr lang="tr-TR" sz="2600" dirty="0" err="1" smtClean="0"/>
              <a:t>Populasyon</a:t>
            </a:r>
            <a:r>
              <a:rPr lang="tr-TR" sz="2600" dirty="0" smtClean="0"/>
              <a:t> (Yığın): bazı özelliklere birlikte sahip olan fertlerin meydana getirdiği topluluğa </a:t>
            </a:r>
            <a:r>
              <a:rPr lang="tr-TR" sz="2600" dirty="0" err="1" smtClean="0"/>
              <a:t>populasyon</a:t>
            </a:r>
            <a:r>
              <a:rPr lang="tr-TR" sz="2600" dirty="0" smtClean="0"/>
              <a:t> denir. </a:t>
            </a:r>
          </a:p>
          <a:p>
            <a:endParaRPr lang="tr-TR" sz="2600" dirty="0" smtClean="0"/>
          </a:p>
          <a:p>
            <a:r>
              <a:rPr lang="tr-TR" sz="2600" dirty="0" err="1" smtClean="0"/>
              <a:t>Populasyonu</a:t>
            </a:r>
            <a:r>
              <a:rPr lang="tr-TR" sz="2600" dirty="0" smtClean="0"/>
              <a:t> karakterize eden verilere “parametre” denir. </a:t>
            </a:r>
          </a:p>
          <a:p>
            <a:endParaRPr lang="tr-TR" sz="2600" dirty="0" smtClean="0"/>
          </a:p>
          <a:p>
            <a:r>
              <a:rPr lang="tr-TR" sz="2600" dirty="0" err="1" smtClean="0"/>
              <a:t>Populasyondan</a:t>
            </a:r>
            <a:r>
              <a:rPr lang="tr-TR" sz="2600" dirty="0" smtClean="0"/>
              <a:t> alınan fertlere “ örnek” denir. </a:t>
            </a:r>
          </a:p>
          <a:p>
            <a:endParaRPr lang="tr-TR" sz="2600" dirty="0" smtClean="0"/>
          </a:p>
          <a:p>
            <a:r>
              <a:rPr lang="tr-TR" sz="2600" dirty="0" smtClean="0"/>
              <a:t>Örnekler üzerinde yapılan ölçümlerden elde edilen rakamlara ya da verilere “istatistik” veya “varyant” denir. </a:t>
            </a:r>
            <a:endParaRPr lang="tr-TR" sz="26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/>
          <a:lstStyle/>
          <a:p>
            <a:r>
              <a:rPr lang="tr-TR" dirty="0" err="1" smtClean="0"/>
              <a:t>Tanimlar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83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Elde edilen istatistik rakamların yani varyantların bir tablo veya grafik haline sokulmasına “özetleme” denir. 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Verilerin Gruplandırılması ve Özetlenmesi </a:t>
            </a:r>
          </a:p>
        </p:txBody>
      </p:sp>
    </p:spTree>
    <p:extLst>
      <p:ext uri="{BB962C8B-B14F-4D97-AF65-F5344CB8AC3E}">
        <p14:creationId xmlns:p14="http://schemas.microsoft.com/office/powerpoint/2010/main" val="277843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Rakamların büyüklüklerine göre sıralanarak gruplandırılması ile elde edilen seriye “frekans dağılımı” denir 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/>
              <a:t>Sınıf: </a:t>
            </a:r>
            <a:r>
              <a:rPr lang="tr-TR" dirty="0"/>
              <a:t>Varyantların büyüklüklerine göre </a:t>
            </a:r>
            <a:r>
              <a:rPr lang="tr-TR" dirty="0" smtClean="0"/>
              <a:t>gruplara </a:t>
            </a:r>
            <a:r>
              <a:rPr lang="tr-TR" dirty="0"/>
              <a:t>ayrılması </a:t>
            </a:r>
          </a:p>
          <a:p>
            <a:r>
              <a:rPr lang="tr-TR" b="1" dirty="0"/>
              <a:t>Sınıf aralığı: </a:t>
            </a:r>
            <a:r>
              <a:rPr lang="tr-TR" dirty="0"/>
              <a:t>her sınıfın alt ve üst sınıf değeri arasındaki fark. 8 den az olmaması istenir…20‟den de fazla olmamalı…. </a:t>
            </a:r>
          </a:p>
          <a:p>
            <a:r>
              <a:rPr lang="tr-TR" dirty="0"/>
              <a:t>Her sınıfa giren varyant sayısına o sınıfın “</a:t>
            </a:r>
            <a:r>
              <a:rPr lang="tr-TR" b="1" dirty="0"/>
              <a:t>frekansı</a:t>
            </a:r>
            <a:r>
              <a:rPr lang="tr-TR" dirty="0"/>
              <a:t>” denir. </a:t>
            </a:r>
          </a:p>
          <a:p>
            <a:r>
              <a:rPr lang="tr-TR" b="1" dirty="0"/>
              <a:t>Sınıf değeri: </a:t>
            </a:r>
            <a:r>
              <a:rPr lang="tr-TR" dirty="0"/>
              <a:t>frekans tablosunda her sınıf için bir alt ve bir üst değer vardır. Bu değerlerin ortasındaki değere “ sınıf değeri” denir. </a:t>
            </a:r>
          </a:p>
          <a:p>
            <a:r>
              <a:rPr lang="tr-TR" dirty="0"/>
              <a:t>Sınıf değeri= (Alt değer + üst değer)/2 formülünden bulunur. 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Frekans </a:t>
            </a:r>
            <a:r>
              <a:rPr lang="tr-TR" b="1" dirty="0" err="1" smtClean="0"/>
              <a:t>Dağilim</a:t>
            </a:r>
            <a:r>
              <a:rPr lang="tr-TR" b="1" dirty="0" smtClean="0"/>
              <a:t> </a:t>
            </a:r>
            <a:r>
              <a:rPr lang="tr-TR" b="1" dirty="0" err="1" smtClean="0"/>
              <a:t>Tablolari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83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örnek: Bir sınıftaki 50 öğrencinin istatistik dersinden aldığı notlar aşağıda verilmiştir. Bu notların frekans dağılım tablosunun hazırlanması için aşağıdaki işlemler yapılır; </a:t>
            </a:r>
            <a:endParaRPr lang="tr-TR" dirty="0" smtClean="0"/>
          </a:p>
          <a:p>
            <a:r>
              <a:rPr lang="tr-TR" dirty="0" smtClean="0"/>
              <a:t>4,35,44,51,61,79,56,50,44,34,7,35,44,52,62,63,52,45,37,12,16,37,46,53,64,18,38,46,54,66,67,68,71,73,55,55,55,56,56,50,48,48,47,46,39,20,22,40,42,43,26,30,34,44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BASİT </a:t>
            </a:r>
            <a:r>
              <a:rPr lang="tr-TR" b="1" dirty="0"/>
              <a:t>FREKANS DAĞILIM TABLOLARI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838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8652808" cy="276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73505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Öğrencilerin istatistik dersinden aldığı notlar en küçüğünden en büyüğüne doğru Tablo 1‟de görüldüğü gibi sıralanır. </a:t>
            </a:r>
          </a:p>
        </p:txBody>
      </p:sp>
    </p:spTree>
    <p:extLst>
      <p:ext uri="{BB962C8B-B14F-4D97-AF65-F5344CB8AC3E}">
        <p14:creationId xmlns:p14="http://schemas.microsoft.com/office/powerpoint/2010/main" val="43504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chemeClr val="tx1"/>
                </a:solidFill>
              </a:rPr>
              <a:t>Sınıf aralığının hesaplanabilmesi için notların kaç gruba ayrıldığının yani sınıf sayısının bilinmesi gerekir. </a:t>
            </a:r>
            <a:endParaRPr lang="tr-TR" sz="2800" b="1" dirty="0" smtClean="0">
              <a:solidFill>
                <a:schemeClr val="tx1"/>
              </a:solidFill>
            </a:endParaRPr>
          </a:p>
          <a:p>
            <a:r>
              <a:rPr lang="tr-TR" sz="2800" b="1" dirty="0" smtClean="0">
                <a:solidFill>
                  <a:schemeClr val="tx1"/>
                </a:solidFill>
              </a:rPr>
              <a:t>Burada </a:t>
            </a:r>
            <a:r>
              <a:rPr lang="tr-TR" sz="2800" b="1" dirty="0">
                <a:solidFill>
                  <a:schemeClr val="tx1"/>
                </a:solidFill>
              </a:rPr>
              <a:t>notların 10 sınıfa ayrılması öngörülmüştür. </a:t>
            </a:r>
          </a:p>
          <a:p>
            <a:endParaRPr lang="tr-TR" sz="2800" b="1" dirty="0" smtClean="0">
              <a:solidFill>
                <a:schemeClr val="tx1"/>
              </a:solidFill>
            </a:endParaRPr>
          </a:p>
          <a:p>
            <a:r>
              <a:rPr lang="tr-TR" sz="2800" b="1" dirty="0" smtClean="0">
                <a:solidFill>
                  <a:schemeClr val="tx1"/>
                </a:solidFill>
              </a:rPr>
              <a:t>Sınıf </a:t>
            </a:r>
            <a:r>
              <a:rPr lang="tr-TR" sz="2800" b="1" dirty="0">
                <a:solidFill>
                  <a:schemeClr val="tx1"/>
                </a:solidFill>
              </a:rPr>
              <a:t>aralığı=(en büyük varyant-En küçük varyant)/</a:t>
            </a:r>
            <a:r>
              <a:rPr lang="tr-TR" sz="2800" b="1" dirty="0" smtClean="0">
                <a:solidFill>
                  <a:schemeClr val="tx1"/>
                </a:solidFill>
              </a:rPr>
              <a:t>sınıf</a:t>
            </a:r>
          </a:p>
          <a:p>
            <a:endParaRPr lang="tr-TR" sz="2800" b="1" dirty="0" smtClean="0">
              <a:solidFill>
                <a:schemeClr val="tx1"/>
              </a:solidFill>
            </a:endParaRP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b) </a:t>
            </a:r>
            <a:r>
              <a:rPr lang="tr-TR" dirty="0" err="1" smtClean="0"/>
              <a:t>Sinif</a:t>
            </a:r>
            <a:r>
              <a:rPr lang="tr-TR" dirty="0" smtClean="0"/>
              <a:t> </a:t>
            </a:r>
            <a:r>
              <a:rPr lang="tr-TR" dirty="0" err="1" smtClean="0"/>
              <a:t>araliğinin</a:t>
            </a:r>
            <a:r>
              <a:rPr lang="tr-TR" dirty="0" smtClean="0"/>
              <a:t> </a:t>
            </a:r>
            <a:r>
              <a:rPr lang="tr-TR" dirty="0" err="1" smtClean="0"/>
              <a:t>hesaplanmasi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491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>
                <a:solidFill>
                  <a:schemeClr val="tx1"/>
                </a:solidFill>
              </a:rPr>
              <a:t>Sınıf aralığı = (79- 4)/10=7.5 </a:t>
            </a:r>
            <a:endParaRPr lang="tr-TR" sz="2800" b="1" dirty="0" smtClean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bu tam sayıya tamamlanır. </a:t>
            </a:r>
            <a:endParaRPr lang="tr-TR" sz="2800" b="1" dirty="0" smtClean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800" b="1" dirty="0" smtClean="0">
                <a:solidFill>
                  <a:schemeClr val="tx1"/>
                </a:solidFill>
              </a:rPr>
              <a:t>Dolaysıyla </a:t>
            </a:r>
            <a:r>
              <a:rPr lang="tr-TR" sz="2800" b="1" dirty="0">
                <a:solidFill>
                  <a:schemeClr val="tx1"/>
                </a:solidFill>
              </a:rPr>
              <a:t>Sınıf aralığı= 8 olarak bulunur.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0371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80999" y="1719071"/>
            <a:ext cx="5775177" cy="4407408"/>
          </a:xfrm>
        </p:spPr>
        <p:txBody>
          <a:bodyPr>
            <a:normAutofit/>
          </a:bodyPr>
          <a:lstStyle/>
          <a:p>
            <a:r>
              <a:rPr lang="tr-TR" sz="2800" dirty="0"/>
              <a:t>En küçük varyant olan 4 rakamı birinci sınıfın alt sınırıdır. Buna sınıf aralığı olan 8 rakamı eklenerek ikinci sınıfın alt sınırı olan 12 rakamı elde edilir. Her sınıfın alt sınırına 8 rakamı eklenerek bir sonraki sınıfın alt sınırı elde edilir.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c) </a:t>
            </a:r>
            <a:r>
              <a:rPr lang="tr-TR" dirty="0" err="1" smtClean="0"/>
              <a:t>siniflarin</a:t>
            </a:r>
            <a:r>
              <a:rPr lang="tr-TR" dirty="0" smtClean="0"/>
              <a:t> </a:t>
            </a:r>
            <a:r>
              <a:rPr lang="tr-TR" dirty="0" err="1" smtClean="0"/>
              <a:t>oluşturulmasi</a:t>
            </a:r>
            <a:r>
              <a:rPr lang="tr-TR" dirty="0" smtClean="0"/>
              <a:t>: 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 t="5732" r="85958" b="-2185"/>
          <a:stretch/>
        </p:blipFill>
        <p:spPr bwMode="auto">
          <a:xfrm>
            <a:off x="6516216" y="1935480"/>
            <a:ext cx="1584176" cy="44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043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80999" y="1719071"/>
            <a:ext cx="5415137" cy="4407408"/>
          </a:xfrm>
        </p:spPr>
        <p:txBody>
          <a:bodyPr>
            <a:normAutofit/>
          </a:bodyPr>
          <a:lstStyle/>
          <a:p>
            <a:r>
              <a:rPr lang="tr-TR" sz="3200" dirty="0"/>
              <a:t>Sınıf değeri= (alt sınır + üst sınır)/2= (4+11)/2=7.5 </a:t>
            </a:r>
          </a:p>
          <a:p>
            <a:r>
              <a:rPr lang="tr-TR" sz="3200" dirty="0"/>
              <a:t>Bulunan bu değere sınıf aralığı olan 8 eklenerek diğer sınıf değerleri de bulunur.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d) </a:t>
            </a:r>
            <a:r>
              <a:rPr lang="tr-TR" dirty="0" err="1" smtClean="0"/>
              <a:t>Sinif</a:t>
            </a:r>
            <a:r>
              <a:rPr lang="tr-TR" dirty="0" smtClean="0"/>
              <a:t> </a:t>
            </a:r>
            <a:r>
              <a:rPr lang="tr-TR" dirty="0"/>
              <a:t>değerinin </a:t>
            </a:r>
            <a:r>
              <a:rPr lang="tr-TR" dirty="0" err="1" smtClean="0"/>
              <a:t>hesaplanmasi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1" r="71024"/>
          <a:stretch/>
        </p:blipFill>
        <p:spPr bwMode="auto">
          <a:xfrm>
            <a:off x="5940151" y="1916832"/>
            <a:ext cx="3003983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043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Varyantlar sıra ile okunarak alt ve üst sınıfı belli olan hangi sınıfa giriyorsa o sınıfın içine dahil edilir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frekansların </a:t>
            </a:r>
            <a:r>
              <a:rPr lang="tr-TR" dirty="0"/>
              <a:t>tespiti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3" r="57123"/>
          <a:stretch/>
        </p:blipFill>
        <p:spPr bwMode="auto">
          <a:xfrm>
            <a:off x="465575" y="2780499"/>
            <a:ext cx="4320480" cy="386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1" y="90388"/>
            <a:ext cx="8652808" cy="276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12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 sınıftaki rakam toplam öğrenci sayısına oranlanarak bulunur.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Frekans </a:t>
            </a:r>
            <a:r>
              <a:rPr lang="tr-TR" dirty="0" err="1" smtClean="0"/>
              <a:t>dağilim</a:t>
            </a:r>
            <a:r>
              <a:rPr lang="tr-TR" dirty="0" smtClean="0"/>
              <a:t> </a:t>
            </a:r>
            <a:r>
              <a:rPr lang="tr-TR" dirty="0"/>
              <a:t>yüzdelerinin </a:t>
            </a:r>
            <a:r>
              <a:rPr lang="tr-TR" dirty="0" smtClean="0"/>
              <a:t>hesabi: </a:t>
            </a:r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9" r="32543"/>
          <a:stretch/>
        </p:blipFill>
        <p:spPr bwMode="auto">
          <a:xfrm>
            <a:off x="631550" y="2348880"/>
            <a:ext cx="7344815" cy="434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09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Birinci sınıfın frekansına ikinci sınıfın frekansı, ikinci sınıfın frekansına üçüncü sınıfın frekansı eklenerek her sınıf için </a:t>
            </a:r>
            <a:r>
              <a:rPr lang="tr-TR" dirty="0" err="1"/>
              <a:t>kumülatif</a:t>
            </a:r>
            <a:r>
              <a:rPr lang="tr-TR" dirty="0"/>
              <a:t> frekanslar bulunur. </a:t>
            </a:r>
            <a:r>
              <a:rPr lang="tr-TR" dirty="0" err="1"/>
              <a:t>Kumülatif</a:t>
            </a:r>
            <a:r>
              <a:rPr lang="tr-TR" dirty="0"/>
              <a:t> yüzdelerde yine oranlanarak hesaplanır.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Kumulatif</a:t>
            </a:r>
            <a:r>
              <a:rPr lang="tr-TR" dirty="0"/>
              <a:t> (eklemeli) frekans ve yüzdelerinin hesabı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068960"/>
            <a:ext cx="8459911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684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81260" cy="1054394"/>
          </a:xfrm>
        </p:spPr>
        <p:txBody>
          <a:bodyPr/>
          <a:lstStyle/>
          <a:p>
            <a:r>
              <a:rPr lang="tr-TR" dirty="0" smtClean="0"/>
              <a:t>Örnek2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 yaşındaki 40 adet koyuna ait ağırlıklar (kg) aşağıdaki gibi tespit edilmiştir. </a:t>
            </a:r>
          </a:p>
          <a:p>
            <a:r>
              <a:rPr lang="tr-TR" dirty="0"/>
              <a:t>48, 63, 55, 52, 62, 55, 52, 48, 64, 56, 54, 51, 44, 62, 50, 43, 61, 55, 51, 46, 59, 54, 50, 43, 49, 40, 53, 58, 59, 54, 53, 48, 69, 48, 67, 57, 49, 53, 57, 53. </a:t>
            </a:r>
            <a:endParaRPr lang="tr-TR" dirty="0" smtClean="0"/>
          </a:p>
          <a:p>
            <a:endParaRPr lang="tr-TR" dirty="0"/>
          </a:p>
          <a:p>
            <a:r>
              <a:rPr lang="tr-TR" dirty="0"/>
              <a:t>Sınıf sayısı=8 olarak alalım </a:t>
            </a:r>
          </a:p>
        </p:txBody>
      </p:sp>
    </p:spTree>
    <p:extLst>
      <p:ext uri="{BB962C8B-B14F-4D97-AF65-F5344CB8AC3E}">
        <p14:creationId xmlns:p14="http://schemas.microsoft.com/office/powerpoint/2010/main" val="2727376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5" y="2060848"/>
            <a:ext cx="8608140" cy="278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207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Sınıf aralığı= (en büyük ağırlık-en küçük ağırlık)/ sınıf sayısı= (69-40)/8=3.63 = 4 olarak alalım.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411650"/>
              </p:ext>
            </p:extLst>
          </p:nvPr>
        </p:nvGraphicFramePr>
        <p:xfrm>
          <a:off x="251520" y="2780928"/>
          <a:ext cx="835292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368152"/>
                <a:gridCol w="1224136"/>
                <a:gridCol w="1080120"/>
                <a:gridCol w="2016224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Sınıflar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Sınıf</a:t>
                      </a:r>
                      <a:r>
                        <a:rPr lang="tr-TR" baseline="0" dirty="0" smtClean="0"/>
                        <a:t> değeri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Freknas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baseline="0" dirty="0" smtClean="0"/>
                        <a:t> Frekans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dirty="0" smtClean="0"/>
                        <a:t> 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40-43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41,5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44-47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45,5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48-51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49,5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52-55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53,5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56-59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57,5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60-63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61,5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64-67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65,5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68-71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69,5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toplam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243408"/>
            <a:ext cx="8608140" cy="278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981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81260" cy="1054394"/>
          </a:xfrm>
        </p:spPr>
        <p:txBody>
          <a:bodyPr/>
          <a:lstStyle/>
          <a:p>
            <a:r>
              <a:rPr lang="tr-TR" dirty="0" smtClean="0"/>
              <a:t>Örnek3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 yaşındaki 40 adet koyuna ait ağırlıklar (kg) aşağıdaki gibi tespit edilmiştir. </a:t>
            </a:r>
          </a:p>
          <a:p>
            <a:r>
              <a:rPr lang="tr-TR" dirty="0"/>
              <a:t>48, 63, 55, 52, 62, 55, 52, 48, 64, 56, 54, 51, 44, 62, 50, 43, 61, 55, 51, 46, 59, 54, 50, 43, 49, 40, 53, 58, 59, 54, 53, 48, 69, 48, 67, 57, 49, 53, 57, 53. </a:t>
            </a:r>
            <a:endParaRPr lang="tr-TR" dirty="0" smtClean="0"/>
          </a:p>
          <a:p>
            <a:endParaRPr lang="tr-TR" dirty="0"/>
          </a:p>
          <a:p>
            <a:r>
              <a:rPr lang="tr-TR" dirty="0"/>
              <a:t>Sınıf </a:t>
            </a:r>
            <a:r>
              <a:rPr lang="tr-TR" dirty="0" smtClean="0"/>
              <a:t>sayısı=10 </a:t>
            </a:r>
            <a:r>
              <a:rPr lang="tr-TR" dirty="0"/>
              <a:t>olarak alalım </a:t>
            </a:r>
          </a:p>
        </p:txBody>
      </p:sp>
    </p:spTree>
    <p:extLst>
      <p:ext uri="{BB962C8B-B14F-4D97-AF65-F5344CB8AC3E}">
        <p14:creationId xmlns:p14="http://schemas.microsoft.com/office/powerpoint/2010/main" val="4285896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608140" cy="278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602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Sınıf </a:t>
            </a:r>
            <a:r>
              <a:rPr lang="tr-TR" dirty="0" smtClean="0"/>
              <a:t>aralığı</a:t>
            </a:r>
            <a:r>
              <a:rPr lang="tr-TR" dirty="0"/>
              <a:t>= (en büyük ağırlık-en küçük ağırlık)/ sınıf sayısı= (69-40</a:t>
            </a:r>
            <a:r>
              <a:rPr lang="tr-TR" dirty="0" smtClean="0"/>
              <a:t>)/10=2,9 </a:t>
            </a:r>
            <a:r>
              <a:rPr lang="tr-TR" dirty="0"/>
              <a:t>= 3</a:t>
            </a:r>
            <a:r>
              <a:rPr lang="tr-TR" dirty="0" smtClean="0"/>
              <a:t> </a:t>
            </a:r>
            <a:r>
              <a:rPr lang="tr-TR" dirty="0"/>
              <a:t>olarak alalım.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736885"/>
              </p:ext>
            </p:extLst>
          </p:nvPr>
        </p:nvGraphicFramePr>
        <p:xfrm>
          <a:off x="395536" y="2492896"/>
          <a:ext cx="8352928" cy="4533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368152"/>
                <a:gridCol w="1224136"/>
                <a:gridCol w="1080120"/>
                <a:gridCol w="2016224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Sınıflar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Sınıf</a:t>
                      </a:r>
                      <a:r>
                        <a:rPr lang="tr-TR" baseline="0" dirty="0" smtClean="0"/>
                        <a:t> değeri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Freknas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baseline="0" dirty="0" smtClean="0"/>
                        <a:t> Frekans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dirty="0" smtClean="0"/>
                        <a:t> 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40-42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43-45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46-48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49-51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52-54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60,0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55-57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75,0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58-60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61-63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92,5</a:t>
                      </a:r>
                      <a:endParaRPr lang="tr-TR" dirty="0"/>
                    </a:p>
                  </a:txBody>
                  <a:tcPr/>
                </a:tc>
              </a:tr>
              <a:tr h="459368">
                <a:tc>
                  <a:txBody>
                    <a:bodyPr/>
                    <a:lstStyle/>
                    <a:p>
                      <a:r>
                        <a:rPr lang="tr-TR" dirty="0" smtClean="0"/>
                        <a:t>64-66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95,0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67-69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</a:tr>
              <a:tr h="241240">
                <a:tc>
                  <a:txBody>
                    <a:bodyPr/>
                    <a:lstStyle/>
                    <a:p>
                      <a:r>
                        <a:rPr lang="tr-TR" dirty="0" smtClean="0"/>
                        <a:t>toplam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" y="-459432"/>
            <a:ext cx="8608140" cy="278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993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Aşağıda </a:t>
            </a:r>
            <a:r>
              <a:rPr lang="tr-TR" b="1" dirty="0"/>
              <a:t>tablosu verilen değerlerin frekans dağılım </a:t>
            </a:r>
            <a:r>
              <a:rPr lang="tr-TR" b="1" dirty="0" smtClean="0"/>
              <a:t>tablosunu</a:t>
            </a:r>
          </a:p>
          <a:p>
            <a:r>
              <a:rPr lang="tr-TR" b="1" dirty="0" smtClean="0"/>
              <a:t> sınıf sayısı 8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Örnek4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912387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893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Sınıf aralığı= (en büyük ağırlık-en küçük ağırlık)/ sınıf sayısı</a:t>
            </a:r>
            <a:r>
              <a:rPr lang="tr-TR" dirty="0" smtClean="0"/>
              <a:t>=</a:t>
            </a:r>
          </a:p>
          <a:p>
            <a:r>
              <a:rPr lang="tr-TR" dirty="0" smtClean="0"/>
              <a:t>(75-20)/8 =6,875=7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820253"/>
              </p:ext>
            </p:extLst>
          </p:nvPr>
        </p:nvGraphicFramePr>
        <p:xfrm>
          <a:off x="251520" y="2780928"/>
          <a:ext cx="8352928" cy="374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368152"/>
                <a:gridCol w="1224136"/>
                <a:gridCol w="1080120"/>
                <a:gridCol w="2016224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Sınıflar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Sınıf</a:t>
                      </a:r>
                      <a:r>
                        <a:rPr lang="tr-TR" baseline="0" dirty="0" smtClean="0"/>
                        <a:t> değeri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Frekans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baseline="0" dirty="0" smtClean="0"/>
                        <a:t> Frekans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dirty="0" smtClean="0"/>
                        <a:t> 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20-26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</a:tr>
              <a:tr h="410448">
                <a:tc>
                  <a:txBody>
                    <a:bodyPr/>
                    <a:lstStyle/>
                    <a:p>
                      <a:r>
                        <a:rPr lang="tr-TR" dirty="0" smtClean="0"/>
                        <a:t>27-33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</a:t>
                      </a:r>
                      <a:endParaRPr lang="tr-T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34-40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18,8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41-47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18,8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37,6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48-54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50,1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55-61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18,8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68,9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62-68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18,8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87,7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69-75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" y="188640"/>
            <a:ext cx="912387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192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Aşağıda </a:t>
            </a:r>
            <a:r>
              <a:rPr lang="tr-TR" b="1" dirty="0"/>
              <a:t>tablosu verilen değerlerin frekans dağılım </a:t>
            </a:r>
            <a:r>
              <a:rPr lang="tr-TR" b="1" dirty="0" smtClean="0"/>
              <a:t>tablosunu</a:t>
            </a:r>
          </a:p>
          <a:p>
            <a:r>
              <a:rPr lang="tr-TR" b="1" dirty="0" smtClean="0"/>
              <a:t> sınıf sayısı 10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Örnek5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83060"/>
            <a:ext cx="912387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744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Sınıf aralığı= (en büyük ağırlık-en küçük ağırlık)/ sınıf sayısı</a:t>
            </a:r>
            <a:r>
              <a:rPr lang="tr-TR" dirty="0" smtClean="0"/>
              <a:t>=</a:t>
            </a:r>
          </a:p>
          <a:p>
            <a:r>
              <a:rPr lang="tr-TR" dirty="0"/>
              <a:t> (75-20</a:t>
            </a:r>
            <a:r>
              <a:rPr lang="tr-TR" dirty="0" smtClean="0"/>
              <a:t>)/10 =5,5=6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911851"/>
              </p:ext>
            </p:extLst>
          </p:nvPr>
        </p:nvGraphicFramePr>
        <p:xfrm>
          <a:off x="405600" y="2492896"/>
          <a:ext cx="835292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368152"/>
                <a:gridCol w="1224136"/>
                <a:gridCol w="1080120"/>
                <a:gridCol w="2016224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Sınıflar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Sınıf</a:t>
                      </a:r>
                      <a:r>
                        <a:rPr lang="tr-TR" baseline="0" dirty="0" smtClean="0"/>
                        <a:t> değeri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Freknas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baseline="0" dirty="0" smtClean="0"/>
                        <a:t> Frekans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Kumulatif</a:t>
                      </a:r>
                      <a:r>
                        <a:rPr lang="tr-TR" dirty="0" smtClean="0"/>
                        <a:t> 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20-25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26-31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28,5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32-37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34,5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3,1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38-43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40,5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9,4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21,9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44-49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46,5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37,5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50-55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53,1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56-61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58,5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68,7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62-67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64,5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15,6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84,3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68-73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70,5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96,8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74-79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76,5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3,1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toplam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100,0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" y="-171400"/>
            <a:ext cx="912387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755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ılavuz">
  <a:themeElements>
    <a:clrScheme name="Kılavuz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Kılavuz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Kılavuz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227</TotalTime>
  <Words>1010</Words>
  <Application>Microsoft Office PowerPoint</Application>
  <PresentationFormat>Ekran Gösterisi (4:3)</PresentationFormat>
  <Paragraphs>322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Kılavuz</vt:lpstr>
      <vt:lpstr>POPULASYON-ÖRNEKLEME VE VERİLERİN ÖZETLENMESİ</vt:lpstr>
      <vt:lpstr>Tanimlar</vt:lpstr>
      <vt:lpstr>Verilerin Gruplandırılması ve Özetlenmesi </vt:lpstr>
      <vt:lpstr>Frekans Dağilim Tablolari</vt:lpstr>
      <vt:lpstr>BASİT FREKANS DAĞILIM TABLOLARI </vt:lpstr>
      <vt:lpstr>PowerPoint Sunusu</vt:lpstr>
      <vt:lpstr>b) Sinif araliğinin hesaplanmasi </vt:lpstr>
      <vt:lpstr>PowerPoint Sunusu</vt:lpstr>
      <vt:lpstr>c) siniflarin oluşturulmasi: </vt:lpstr>
      <vt:lpstr>d) Sinif değerinin hesaplanmasi </vt:lpstr>
      <vt:lpstr>frekansların tespiti </vt:lpstr>
      <vt:lpstr>Frekans dağilim yüzdelerinin hesabi: </vt:lpstr>
      <vt:lpstr>Kumulatif (eklemeli) frekans ve yüzdelerinin hesabı </vt:lpstr>
      <vt:lpstr>Örnek2</vt:lpstr>
      <vt:lpstr>PowerPoint Sunusu</vt:lpstr>
      <vt:lpstr>PowerPoint Sunusu</vt:lpstr>
      <vt:lpstr>Örnek3</vt:lpstr>
      <vt:lpstr>PowerPoint Sunusu</vt:lpstr>
      <vt:lpstr>PowerPoint Sunusu</vt:lpstr>
      <vt:lpstr>Örnek4</vt:lpstr>
      <vt:lpstr>PowerPoint Sunusu</vt:lpstr>
      <vt:lpstr>Örnek5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POPULASYON-ÖRNEKLEME VE VERİLERİN ÖZETLENMESİ</dc:title>
  <dc:creator>lenovo</dc:creator>
  <cp:lastModifiedBy>lenovo</cp:lastModifiedBy>
  <cp:revision>17</cp:revision>
  <dcterms:created xsi:type="dcterms:W3CDTF">2020-07-23T17:25:19Z</dcterms:created>
  <dcterms:modified xsi:type="dcterms:W3CDTF">2020-10-15T12:41:46Z</dcterms:modified>
</cp:coreProperties>
</file>